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79" r:id="rId9"/>
    <p:sldId id="280" r:id="rId10"/>
    <p:sldId id="281" r:id="rId11"/>
    <p:sldId id="282" r:id="rId12"/>
    <p:sldId id="266" r:id="rId13"/>
    <p:sldId id="261" r:id="rId14"/>
    <p:sldId id="273" r:id="rId15"/>
    <p:sldId id="275" r:id="rId16"/>
    <p:sldId id="274" r:id="rId17"/>
    <p:sldId id="276" r:id="rId18"/>
    <p:sldId id="277" r:id="rId19"/>
    <p:sldId id="278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CF172-C52A-4C43-B3C4-99066354C37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30C1-9828-496D-81F4-279913CE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6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30C1-9828-496D-81F4-279913CE5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A29D2C-593F-4E77-9136-C66695A7D8B9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1AEB19-41E0-4F60-976D-B7C4BF8EBDF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did the Planets in our Solar System get the way they are?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Studies in Planetary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381001"/>
            <a:ext cx="6400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Noachian period: continued (4.1-3.5 GY)</a:t>
            </a:r>
          </a:p>
          <a:p>
            <a:pPr lvl="1"/>
            <a:r>
              <a:rPr lang="en-US" dirty="0" smtClean="0"/>
              <a:t>Theories of North-South dichotomy:</a:t>
            </a:r>
          </a:p>
          <a:p>
            <a:pPr lvl="2"/>
            <a:r>
              <a:rPr lang="en-US" dirty="0" smtClean="0"/>
              <a:t>Most widely accepted theory: </a:t>
            </a:r>
            <a:r>
              <a:rPr lang="en-US" b="1" dirty="0" smtClean="0"/>
              <a:t>massive impact</a:t>
            </a:r>
          </a:p>
          <a:p>
            <a:pPr lvl="2"/>
            <a:r>
              <a:rPr lang="en-US" dirty="0" smtClean="0"/>
              <a:t>Glancing angle; ~size of Pluto, ½ moon</a:t>
            </a:r>
          </a:p>
          <a:p>
            <a:pPr lvl="2"/>
            <a:r>
              <a:rPr lang="en-US" dirty="0" smtClean="0"/>
              <a:t>Blew off crust; basalt (similar to mantle material below crust) replaced it – explains composition, smoothness, and low relief</a:t>
            </a:r>
          </a:p>
          <a:p>
            <a:pPr lvl="1"/>
            <a:r>
              <a:rPr lang="en-US" dirty="0" smtClean="0"/>
              <a:t>Late Noachian period: liquid water</a:t>
            </a:r>
          </a:p>
          <a:p>
            <a:pPr lvl="2"/>
            <a:r>
              <a:rPr lang="en-US" dirty="0" smtClean="0"/>
              <a:t>Thicker atmosphere</a:t>
            </a:r>
          </a:p>
          <a:p>
            <a:pPr lvl="2"/>
            <a:r>
              <a:rPr lang="en-US" dirty="0" smtClean="0"/>
              <a:t>Magnetic field present</a:t>
            </a:r>
          </a:p>
          <a:p>
            <a:r>
              <a:rPr lang="en-US" dirty="0" smtClean="0"/>
              <a:t>Hesperian period: (3.5-3 GY)</a:t>
            </a:r>
          </a:p>
          <a:p>
            <a:pPr lvl="1"/>
            <a:r>
              <a:rPr lang="en-US" dirty="0" smtClean="0"/>
              <a:t>Transitional period from wet Mars to dry Mars</a:t>
            </a:r>
          </a:p>
          <a:p>
            <a:pPr lvl="2"/>
            <a:r>
              <a:rPr lang="en-US" dirty="0" smtClean="0"/>
              <a:t>Lessening of magnetic field, loss of atmosphere</a:t>
            </a:r>
          </a:p>
          <a:p>
            <a:pPr lvl="2"/>
            <a:r>
              <a:rPr lang="en-US" dirty="0" smtClean="0"/>
              <a:t>Freezing and loss of water</a:t>
            </a:r>
          </a:p>
          <a:p>
            <a:pPr lvl="1"/>
            <a:r>
              <a:rPr lang="en-US" dirty="0" smtClean="0"/>
              <a:t>Extensive lava flooding, volcano building</a:t>
            </a:r>
          </a:p>
          <a:p>
            <a:r>
              <a:rPr lang="en-US" dirty="0" smtClean="0"/>
              <a:t>Amazonian period: (3 GY-present)</a:t>
            </a:r>
          </a:p>
          <a:p>
            <a:pPr lvl="1"/>
            <a:r>
              <a:rPr lang="en-US" dirty="0" smtClean="0"/>
              <a:t>Dry, frozen Mars w/ thin atmosphere</a:t>
            </a:r>
          </a:p>
          <a:p>
            <a:pPr lvl="2"/>
            <a:r>
              <a:rPr lang="en-US" dirty="0" smtClean="0"/>
              <a:t>Likely: occasional water flows</a:t>
            </a:r>
          </a:p>
          <a:p>
            <a:pPr lvl="1"/>
            <a:r>
              <a:rPr lang="en-US" dirty="0" smtClean="0"/>
              <a:t>Lava flows, volcanism (not as pronounced as Hesperian)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181600"/>
            <a:ext cx="7543800" cy="914400"/>
          </a:xfrm>
        </p:spPr>
        <p:txBody>
          <a:bodyPr/>
          <a:lstStyle/>
          <a:p>
            <a:r>
              <a:rPr lang="en-US" dirty="0" smtClean="0"/>
              <a:t>Case: 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267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Dynamo-generated magnetic field</a:t>
            </a:r>
          </a:p>
          <a:p>
            <a:r>
              <a:rPr lang="en-US" dirty="0" smtClean="0"/>
              <a:t>23 degree axial tilt – seasons!  (Mars also has this)</a:t>
            </a:r>
          </a:p>
          <a:p>
            <a:r>
              <a:rPr lang="en-US" dirty="0" smtClean="0"/>
              <a:t>Large moon: tides in fluids (water)</a:t>
            </a:r>
          </a:p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Mainly nitrogen</a:t>
            </a:r>
          </a:p>
          <a:p>
            <a:pPr lvl="1"/>
            <a:r>
              <a:rPr lang="en-US" dirty="0" smtClean="0"/>
              <a:t>Unexpected: oxygen!</a:t>
            </a:r>
          </a:p>
          <a:p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Liquid water</a:t>
            </a:r>
          </a:p>
          <a:p>
            <a:pPr lvl="1"/>
            <a:r>
              <a:rPr lang="en-US" dirty="0" smtClean="0"/>
              <a:t>Continental and oceanic crust – light v. heavy</a:t>
            </a:r>
          </a:p>
          <a:p>
            <a:pPr lvl="1"/>
            <a:r>
              <a:rPr lang="en-US" dirty="0" smtClean="0"/>
              <a:t>LIFE!</a:t>
            </a:r>
          </a:p>
          <a:p>
            <a:pPr lvl="2"/>
            <a:r>
              <a:rPr lang="en-US" dirty="0" smtClean="0"/>
              <a:t>Solves our oxygen conundrum!</a:t>
            </a:r>
          </a:p>
          <a:p>
            <a:pPr lvl="2"/>
            <a:r>
              <a:rPr lang="en-US" dirty="0" smtClean="0"/>
              <a:t>Continual input of energy allows change of chemical composition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Earth!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Jovian Planets and their Moons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Outer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ssdc.gsfc.nasa.gov/image/planetary/saturn/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0371" cy="31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gaseous: hydrogen and helium</a:t>
            </a:r>
          </a:p>
          <a:p>
            <a:r>
              <a:rPr lang="en-US" dirty="0" smtClean="0"/>
              <a:t>Strong magnetospheres– dynamo generated by metallic hydrogen!  (extreme-pressure H)</a:t>
            </a:r>
          </a:p>
          <a:p>
            <a:r>
              <a:rPr lang="en-US" dirty="0" smtClean="0"/>
              <a:t>Multiple satellites (formed by accretion and capture)</a:t>
            </a:r>
          </a:p>
          <a:p>
            <a:r>
              <a:rPr lang="en-US" dirty="0"/>
              <a:t>Weather and “rain” through different parts of </a:t>
            </a:r>
            <a:r>
              <a:rPr lang="en-US" dirty="0" smtClean="0"/>
              <a:t>atmosphere</a:t>
            </a:r>
          </a:p>
          <a:p>
            <a:r>
              <a:rPr lang="en-US" dirty="0" smtClean="0"/>
              <a:t>Evolution: as they cool, migration of helium to core (continued differentiation – fluids are not miscible as temperature lowers)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876800"/>
            <a:ext cx="7924800" cy="914400"/>
          </a:xfrm>
        </p:spPr>
        <p:txBody>
          <a:bodyPr/>
          <a:lstStyle/>
          <a:p>
            <a:r>
              <a:rPr lang="en-US" sz="4200" dirty="0" smtClean="0"/>
              <a:t>Jovian Composition + Evolution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956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ue-color image taken by the Galileo prob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36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04801"/>
            <a:ext cx="6096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Volcanism has a different cause here – Io is too small for internal heating to cause such volcanism!</a:t>
            </a:r>
          </a:p>
          <a:p>
            <a:pPr lvl="1"/>
            <a:r>
              <a:rPr lang="en-US" dirty="0" smtClean="0"/>
              <a:t>Why does it have it?</a:t>
            </a:r>
          </a:p>
          <a:p>
            <a:pPr lvl="1"/>
            <a:r>
              <a:rPr lang="en-US" dirty="0" smtClean="0"/>
              <a:t>Tidal forces!</a:t>
            </a:r>
          </a:p>
          <a:p>
            <a:pPr lvl="1"/>
            <a:r>
              <a:rPr lang="en-US" dirty="0" smtClean="0"/>
              <a:t>Jupiter’s pulling heats Io (friction) and that heat creates melts that erupt from the surface</a:t>
            </a:r>
          </a:p>
          <a:p>
            <a:pPr lvl="2"/>
            <a:r>
              <a:rPr lang="en-US" dirty="0" smtClean="0"/>
              <a:t>Lava flows and volcanos</a:t>
            </a:r>
          </a:p>
          <a:p>
            <a:pPr lvl="2"/>
            <a:r>
              <a:rPr lang="en-US" dirty="0" err="1" smtClean="0"/>
              <a:t>Sulfrous</a:t>
            </a:r>
            <a:endParaRPr lang="en-US" i="1" dirty="0" smtClean="0"/>
          </a:p>
          <a:p>
            <a:pPr lvl="1"/>
            <a:r>
              <a:rPr lang="en-US" dirty="0" smtClean="0"/>
              <a:t>Additionally, orbital resonances – 1, 2, 4 (Io, Europa, Ganymede)</a:t>
            </a:r>
          </a:p>
          <a:p>
            <a:r>
              <a:rPr lang="en-US" i="1" dirty="0" err="1" smtClean="0"/>
              <a:t>Cryovolcanism</a:t>
            </a:r>
            <a:r>
              <a:rPr lang="en-US" dirty="0" smtClean="0"/>
              <a:t> (</a:t>
            </a:r>
            <a:r>
              <a:rPr lang="en-US" dirty="0" err="1" smtClean="0"/>
              <a:t>cryo</a:t>
            </a:r>
            <a:r>
              <a:rPr lang="en-US" dirty="0" smtClean="0"/>
              <a:t>=ice) found on satellites of icy composition and lower temperatures</a:t>
            </a:r>
          </a:p>
          <a:p>
            <a:pPr lvl="1"/>
            <a:r>
              <a:rPr lang="en-US" dirty="0" smtClean="0"/>
              <a:t>(remember, they formed towards the edge of the solar system!)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Satellites - 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uropa-m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238625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962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‘ices’ referring to materials with low boiling points (water, ammonia, methane)</a:t>
            </a:r>
          </a:p>
          <a:p>
            <a:r>
              <a:rPr lang="en-US" dirty="0" smtClean="0"/>
              <a:t>Europa – best studied example of icy satellite</a:t>
            </a:r>
          </a:p>
          <a:p>
            <a:r>
              <a:rPr lang="en-US" dirty="0" smtClean="0"/>
              <a:t>Tidal forces are less strong; produce enough heat for subsurface liquid water ocean in Europa’s case (otherwise moon would be frozen solid)</a:t>
            </a:r>
          </a:p>
          <a:p>
            <a:r>
              <a:rPr lang="en-US" dirty="0" smtClean="0"/>
              <a:t>Subaqueous volcanos likely</a:t>
            </a:r>
          </a:p>
          <a:p>
            <a:r>
              <a:rPr lang="en-US" dirty="0" smtClean="0"/>
              <a:t>Dissolved ions in water ocean create weak magnetic field</a:t>
            </a:r>
          </a:p>
          <a:p>
            <a:r>
              <a:rPr lang="en-US" dirty="0" smtClean="0"/>
              <a:t>Surface ice – frequent resurfacing from below, mostly through cracks, fissures (think of ice floes)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Icy Satellites - 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itan in natural color Cass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76249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04801"/>
            <a:ext cx="6096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Fairly distant from Saturn (not strong tidal heating)</a:t>
            </a:r>
          </a:p>
          <a:p>
            <a:r>
              <a:rPr lang="en-US" dirty="0" smtClean="0"/>
              <a:t>Tidally locked (one face to Saturn)</a:t>
            </a:r>
          </a:p>
          <a:p>
            <a:r>
              <a:rPr lang="en-US" dirty="0" smtClean="0"/>
              <a:t>Composition:</a:t>
            </a:r>
          </a:p>
          <a:p>
            <a:pPr lvl="1"/>
            <a:r>
              <a:rPr lang="en-US" dirty="0" smtClean="0"/>
              <a:t>Colder than Europa</a:t>
            </a:r>
          </a:p>
          <a:p>
            <a:pPr lvl="2"/>
            <a:r>
              <a:rPr lang="en-US" dirty="0" smtClean="0"/>
              <a:t>Water ice = rock (and generally deeper)</a:t>
            </a:r>
          </a:p>
          <a:p>
            <a:pPr lvl="1"/>
            <a:r>
              <a:rPr lang="en-US" dirty="0" smtClean="0"/>
              <a:t>Ammonia, methane, ethane compounds</a:t>
            </a:r>
          </a:p>
          <a:p>
            <a:pPr lvl="1"/>
            <a:r>
              <a:rPr lang="en-US" dirty="0" smtClean="0"/>
              <a:t>Larger than the Moon and Mercury!</a:t>
            </a:r>
          </a:p>
          <a:p>
            <a:r>
              <a:rPr lang="en-US" dirty="0" smtClean="0"/>
              <a:t>Atmosphere:</a:t>
            </a:r>
          </a:p>
          <a:p>
            <a:pPr lvl="1"/>
            <a:r>
              <a:rPr lang="en-US" dirty="0" smtClean="0"/>
              <a:t>Very thick – nitrogen, methane, ethane, carbon/nitrogen compounds</a:t>
            </a:r>
          </a:p>
          <a:p>
            <a:pPr lvl="1"/>
            <a:r>
              <a:rPr lang="en-US" dirty="0" smtClean="0"/>
              <a:t>Hazy; visible light does not penetrate</a:t>
            </a:r>
          </a:p>
          <a:p>
            <a:pPr lvl="1"/>
            <a:r>
              <a:rPr lang="en-US" dirty="0" smtClean="0"/>
              <a:t>Nitrogen cycle</a:t>
            </a:r>
          </a:p>
          <a:p>
            <a:pPr lvl="1"/>
            <a:r>
              <a:rPr lang="en-US" dirty="0" smtClean="0"/>
              <a:t>Seasonal weather (long seasons)</a:t>
            </a:r>
          </a:p>
          <a:p>
            <a:r>
              <a:rPr lang="en-US" dirty="0" smtClean="0"/>
              <a:t>Surface:</a:t>
            </a:r>
          </a:p>
          <a:p>
            <a:pPr lvl="1"/>
            <a:r>
              <a:rPr lang="en-US" dirty="0" smtClean="0"/>
              <a:t>Smooth (young; resurfaced); some craters</a:t>
            </a:r>
          </a:p>
          <a:p>
            <a:pPr lvl="1"/>
            <a:r>
              <a:rPr lang="en-US" dirty="0" smtClean="0"/>
              <a:t>Mountains, </a:t>
            </a:r>
            <a:r>
              <a:rPr lang="en-US" dirty="0" err="1" smtClean="0"/>
              <a:t>cryovolcanos</a:t>
            </a:r>
            <a:endParaRPr lang="en-US" dirty="0" smtClean="0"/>
          </a:p>
          <a:p>
            <a:pPr lvl="1"/>
            <a:r>
              <a:rPr lang="en-US" dirty="0" smtClean="0"/>
              <a:t>Methane, ethane lakes (standing surface liquid!!)</a:t>
            </a:r>
          </a:p>
          <a:p>
            <a:pPr lvl="2"/>
            <a:r>
              <a:rPr lang="en-US" dirty="0" smtClean="0"/>
              <a:t>Flow features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Icy Satellites - Titan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810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– think of it as a crustal process with very specific energy and chemistry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Might Life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4870450"/>
            <a:ext cx="3810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– think of it as a crustal process with very specific energy and chemistry requirements</a:t>
            </a:r>
          </a:p>
          <a:p>
            <a:r>
              <a:rPr lang="en-US" dirty="0" smtClean="0"/>
              <a:t>Titan</a:t>
            </a:r>
          </a:p>
          <a:p>
            <a:r>
              <a:rPr lang="en-US" dirty="0" smtClean="0"/>
              <a:t>Europa</a:t>
            </a:r>
          </a:p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Might Life Be?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WHY?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5474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ack.1.mshcdn.com/media/ZgkyMDEzLzA2LzEzLzU0L2RuYS40NjE1MC5qcGcKcAl0aHVtYgkxMjAweDYyNyMKZQlqcGc/54ec3455/275/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5504"/>
            <a:ext cx="3810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267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Life – think of it as a crustal process with very specific energy and chemistry requirements</a:t>
            </a:r>
          </a:p>
          <a:p>
            <a:r>
              <a:rPr lang="en-US" dirty="0" smtClean="0"/>
              <a:t>Titan</a:t>
            </a:r>
          </a:p>
          <a:p>
            <a:pPr lvl="1"/>
            <a:r>
              <a:rPr lang="en-US" dirty="0" smtClean="0"/>
              <a:t>Carbon-based compounds (which, with energy input, could form amino acids, other organics)</a:t>
            </a:r>
          </a:p>
          <a:p>
            <a:pPr lvl="1"/>
            <a:r>
              <a:rPr lang="en-US" dirty="0" smtClean="0"/>
              <a:t>Would have to be non-water based (too cold)</a:t>
            </a:r>
          </a:p>
          <a:p>
            <a:r>
              <a:rPr lang="en-US" dirty="0" smtClean="0"/>
              <a:t>Europa</a:t>
            </a:r>
          </a:p>
          <a:p>
            <a:pPr lvl="1"/>
            <a:r>
              <a:rPr lang="en-US" dirty="0" smtClean="0"/>
              <a:t>Liquid water ocean</a:t>
            </a:r>
          </a:p>
          <a:p>
            <a:pPr lvl="1"/>
            <a:r>
              <a:rPr lang="en-US" dirty="0" smtClean="0"/>
              <a:t>Energy source: tidal heat (volcanos- like black smokers)</a:t>
            </a:r>
          </a:p>
          <a:p>
            <a:r>
              <a:rPr lang="en-US" dirty="0" smtClean="0"/>
              <a:t>Mars</a:t>
            </a:r>
          </a:p>
          <a:p>
            <a:pPr lvl="1"/>
            <a:r>
              <a:rPr lang="en-US" dirty="0" smtClean="0"/>
              <a:t>Subsurface aquifers may be warm enough</a:t>
            </a:r>
          </a:p>
          <a:p>
            <a:pPr lvl="1"/>
            <a:r>
              <a:rPr lang="en-US" dirty="0" smtClean="0"/>
              <a:t>Past life possible (Noachian period) – liquid oceans (same with early Venus?)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Might Life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pi.usra.edu/education/timeline/gallery/image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45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Beginning: pre-solar nebula (T </a:t>
            </a:r>
            <a:r>
              <a:rPr lang="en-US" dirty="0" err="1" smtClean="0"/>
              <a:t>Tauri</a:t>
            </a:r>
            <a:r>
              <a:rPr lang="en-US" dirty="0" smtClean="0"/>
              <a:t> star)</a:t>
            </a:r>
          </a:p>
          <a:p>
            <a:r>
              <a:rPr lang="en-US" dirty="0" smtClean="0"/>
              <a:t>Accretion of planets in </a:t>
            </a:r>
            <a:r>
              <a:rPr lang="en-US" dirty="0" err="1" smtClean="0"/>
              <a:t>protoplanetary</a:t>
            </a:r>
            <a:r>
              <a:rPr lang="en-US" dirty="0" smtClean="0"/>
              <a:t> disk</a:t>
            </a:r>
          </a:p>
          <a:p>
            <a:r>
              <a:rPr lang="en-US" dirty="0" smtClean="0"/>
              <a:t>Sun enters main sequence: accretion ends</a:t>
            </a:r>
          </a:p>
          <a:p>
            <a:r>
              <a:rPr lang="en-US" dirty="0" err="1" smtClean="0"/>
              <a:t>Planetesimals</a:t>
            </a:r>
            <a:r>
              <a:rPr lang="en-US" dirty="0" smtClean="0"/>
              <a:t> collide and shift orbits</a:t>
            </a:r>
          </a:p>
          <a:p>
            <a:r>
              <a:rPr lang="en-US" dirty="0" smtClean="0"/>
              <a:t>Planetary evolution processes begin to take over!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Week 1 Review – Solar System Formation Processes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27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What can we infer about general planetary evolution from these cases?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228600"/>
            <a:ext cx="6096000" cy="487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driving factor- HEAT</a:t>
            </a:r>
          </a:p>
          <a:p>
            <a:r>
              <a:rPr lang="en-US" dirty="0" smtClean="0"/>
              <a:t>Terrestrial Planets</a:t>
            </a:r>
          </a:p>
          <a:p>
            <a:pPr lvl="1"/>
            <a:r>
              <a:rPr lang="en-US" dirty="0" smtClean="0"/>
              <a:t>Mantle heat -&gt; volcanic processes</a:t>
            </a:r>
          </a:p>
          <a:p>
            <a:pPr lvl="1"/>
            <a:r>
              <a:rPr lang="en-US" dirty="0" smtClean="0"/>
              <a:t>Surface/atmosphere interaction</a:t>
            </a:r>
          </a:p>
          <a:p>
            <a:pPr lvl="1"/>
            <a:r>
              <a:rPr lang="en-US" dirty="0" smtClean="0"/>
              <a:t>Liquid water plays a huge role</a:t>
            </a:r>
          </a:p>
          <a:p>
            <a:pPr lvl="1"/>
            <a:r>
              <a:rPr lang="en-US" dirty="0" smtClean="0"/>
              <a:t>Atmosphere – presence/absence, level of greenhouse</a:t>
            </a:r>
          </a:p>
          <a:p>
            <a:r>
              <a:rPr lang="en-US" dirty="0" smtClean="0"/>
              <a:t>Jovian Planets</a:t>
            </a:r>
          </a:p>
          <a:p>
            <a:pPr lvl="1"/>
            <a:r>
              <a:rPr lang="en-US" dirty="0" smtClean="0"/>
              <a:t>Gaseous, huge mass</a:t>
            </a:r>
          </a:p>
          <a:p>
            <a:pPr lvl="1"/>
            <a:r>
              <a:rPr lang="en-US" dirty="0" smtClean="0"/>
              <a:t>Strong magnetic fields</a:t>
            </a:r>
          </a:p>
          <a:p>
            <a:pPr lvl="1"/>
            <a:r>
              <a:rPr lang="en-US" dirty="0" smtClean="0"/>
              <a:t>Many moons</a:t>
            </a:r>
          </a:p>
          <a:p>
            <a:r>
              <a:rPr lang="en-US" dirty="0" smtClean="0"/>
              <a:t>Icy planets/moons</a:t>
            </a:r>
          </a:p>
          <a:p>
            <a:pPr lvl="1"/>
            <a:r>
              <a:rPr lang="en-US" dirty="0" smtClean="0"/>
              <a:t>Heat from tidal forces</a:t>
            </a:r>
          </a:p>
          <a:p>
            <a:pPr lvl="1"/>
            <a:r>
              <a:rPr lang="en-US" dirty="0" smtClean="0"/>
              <a:t>Water and carbon compounds possibly present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001000" cy="914400"/>
          </a:xfrm>
        </p:spPr>
        <p:txBody>
          <a:bodyPr/>
          <a:lstStyle/>
          <a:p>
            <a:r>
              <a:rPr lang="en-US" sz="4500" dirty="0" smtClean="0"/>
              <a:t>General Planetary Evolution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841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Surfaces start out molten at end of accretion</a:t>
            </a:r>
          </a:p>
          <a:p>
            <a:r>
              <a:rPr lang="en-US" dirty="0" smtClean="0"/>
              <a:t>Begin cooling processes – surfaces become solid</a:t>
            </a:r>
          </a:p>
          <a:p>
            <a:pPr lvl="1"/>
            <a:r>
              <a:rPr lang="en-US" dirty="0" smtClean="0"/>
              <a:t>Less energy inputs from collisions per unit time</a:t>
            </a:r>
          </a:p>
          <a:p>
            <a:r>
              <a:rPr lang="en-US" dirty="0" smtClean="0"/>
              <a:t>Continued small bombardments – adds surface elements, atmospheric features (chemical composition)</a:t>
            </a:r>
          </a:p>
          <a:p>
            <a:pPr lvl="1"/>
            <a:r>
              <a:rPr lang="en-US" dirty="0" smtClean="0"/>
              <a:t>Cratering, water and other ices on some inner bodies (on others it likely escaped)</a:t>
            </a:r>
          </a:p>
          <a:p>
            <a:r>
              <a:rPr lang="en-US" dirty="0" smtClean="0"/>
              <a:t>Still huge amounts of heat in planets: very active convection</a:t>
            </a:r>
          </a:p>
          <a:p>
            <a:pPr lvl="1"/>
            <a:r>
              <a:rPr lang="en-US" dirty="0" smtClean="0"/>
              <a:t>Very hot surfaces</a:t>
            </a:r>
          </a:p>
          <a:p>
            <a:pPr lvl="1"/>
            <a:r>
              <a:rPr lang="en-US" dirty="0" smtClean="0"/>
              <a:t>volcanism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Planets Settle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Cratering</a:t>
            </a:r>
          </a:p>
          <a:p>
            <a:pPr lvl="1"/>
            <a:r>
              <a:rPr lang="en-US" dirty="0" smtClean="0"/>
              <a:t>Volcanism (from interior)</a:t>
            </a:r>
          </a:p>
          <a:p>
            <a:pPr lvl="1"/>
            <a:r>
              <a:rPr lang="en-US" dirty="0" smtClean="0"/>
              <a:t>Atmospheric changes (chemical – interaction with surface, wind down to a steady state)</a:t>
            </a:r>
          </a:p>
          <a:p>
            <a:r>
              <a:rPr lang="en-US" dirty="0" smtClean="0"/>
              <a:t>Interior</a:t>
            </a:r>
          </a:p>
          <a:p>
            <a:pPr lvl="1"/>
            <a:r>
              <a:rPr lang="en-US" dirty="0" smtClean="0"/>
              <a:t>Processes driven mostly by heat – convection and conduction of heat to surface</a:t>
            </a:r>
          </a:p>
          <a:p>
            <a:pPr lvl="1"/>
            <a:r>
              <a:rPr lang="en-US" dirty="0" smtClean="0"/>
              <a:t>Magnetic field generation (heat-based, rotation speed-based, and composition-based)</a:t>
            </a:r>
          </a:p>
          <a:p>
            <a:pPr lvl="1"/>
            <a:r>
              <a:rPr lang="en-US" dirty="0" smtClean="0"/>
              <a:t>Slow cooling – solidification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General Evolutionary Processes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83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Terrestrial Planets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apod.nasa.gov/apod/image/1303/PIA16853merc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4414837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962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atmosphere</a:t>
            </a:r>
          </a:p>
          <a:p>
            <a:r>
              <a:rPr lang="en-US" dirty="0" smtClean="0"/>
              <a:t>Weak magnetic field (1% of Earth’s)</a:t>
            </a:r>
          </a:p>
          <a:p>
            <a:r>
              <a:rPr lang="en-US" dirty="0" smtClean="0"/>
              <a:t>Thick core: thought to be result of collision and its place in the solar system (remember: which elements would condense here?)</a:t>
            </a:r>
          </a:p>
          <a:p>
            <a:pPr lvl="1"/>
            <a:r>
              <a:rPr lang="en-US" dirty="0" smtClean="0"/>
              <a:t>75% of radius</a:t>
            </a:r>
          </a:p>
          <a:p>
            <a:r>
              <a:rPr lang="en-US" dirty="0" smtClean="0"/>
              <a:t>Cooling led to crust shrinking – evident in </a:t>
            </a:r>
            <a:r>
              <a:rPr lang="en-US" i="1" dirty="0" smtClean="0"/>
              <a:t>scarps</a:t>
            </a:r>
            <a:r>
              <a:rPr lang="en-US" dirty="0" smtClean="0"/>
              <a:t> (long ridges on crust)</a:t>
            </a:r>
          </a:p>
          <a:p>
            <a:r>
              <a:rPr lang="en-US" dirty="0" smtClean="0"/>
              <a:t>Lava fields </a:t>
            </a:r>
          </a:p>
          <a:p>
            <a:r>
              <a:rPr lang="en-US" dirty="0" smtClean="0"/>
              <a:t>Impact craters! (most obvious surface feature)</a:t>
            </a:r>
          </a:p>
          <a:p>
            <a:r>
              <a:rPr lang="en-US" dirty="0" smtClean="0"/>
              <a:t>Seismic features (thought to be often related to impact craters – antipodal region)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Mercury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04801"/>
            <a:ext cx="6096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Slow rotation – no dynamo, magnetic field</a:t>
            </a:r>
          </a:p>
          <a:p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Very thick – 93x mass Earth’s</a:t>
            </a:r>
          </a:p>
          <a:p>
            <a:pPr lvl="1"/>
            <a:r>
              <a:rPr lang="en-US" dirty="0" smtClean="0"/>
              <a:t> carbon dioxide composition</a:t>
            </a:r>
          </a:p>
          <a:p>
            <a:pPr lvl="2"/>
            <a:r>
              <a:rPr lang="en-US" dirty="0" smtClean="0"/>
              <a:t>Greenhouse effect &gt; HOT planet</a:t>
            </a:r>
          </a:p>
          <a:p>
            <a:pPr lvl="2"/>
            <a:r>
              <a:rPr lang="en-US" dirty="0" smtClean="0"/>
              <a:t>Sulfur dioxide clouds! &gt; poison!</a:t>
            </a:r>
          </a:p>
          <a:p>
            <a:pPr lvl="1"/>
            <a:r>
              <a:rPr lang="en-US" dirty="0" smtClean="0"/>
              <a:t>Solar wind ‘erodes’ low mass molecules – similar to Mars</a:t>
            </a:r>
          </a:p>
          <a:p>
            <a:r>
              <a:rPr lang="en-US" dirty="0" smtClean="0"/>
              <a:t>Surface and interior</a:t>
            </a:r>
          </a:p>
          <a:p>
            <a:pPr lvl="1"/>
            <a:r>
              <a:rPr lang="en-US" dirty="0"/>
              <a:t>Similar composition to Earth, as well as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Volcanic resurfacing relatively often</a:t>
            </a:r>
          </a:p>
          <a:p>
            <a:pPr lvl="1"/>
            <a:r>
              <a:rPr lang="en-US" dirty="0" smtClean="0"/>
              <a:t>Little cratering – b/c resurfacing and thick atmosphere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Formed as an Earthlike planet; liquid water oceans</a:t>
            </a:r>
          </a:p>
          <a:p>
            <a:pPr lvl="1"/>
            <a:r>
              <a:rPr lang="en-US" dirty="0" smtClean="0"/>
              <a:t>No carbon cycle (no life/plate tectonics): carbon dioxide accumulated; heated atmosphere</a:t>
            </a:r>
          </a:p>
          <a:p>
            <a:pPr lvl="1"/>
            <a:r>
              <a:rPr lang="en-US" dirty="0" smtClean="0"/>
              <a:t>Runaway greenhouse effect (feedbacks)</a:t>
            </a:r>
          </a:p>
          <a:p>
            <a:pPr lvl="1"/>
            <a:r>
              <a:rPr lang="en-US" dirty="0" smtClean="0"/>
              <a:t>Heat caused water to evaporate, then solar wind </a:t>
            </a:r>
            <a:r>
              <a:rPr lang="en-US" dirty="0" err="1" smtClean="0"/>
              <a:t>photodissociated</a:t>
            </a:r>
            <a:r>
              <a:rPr lang="en-US" dirty="0" smtClean="0"/>
              <a:t> water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Venus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487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surface and mantle processes have wound down</a:t>
            </a:r>
          </a:p>
          <a:p>
            <a:r>
              <a:rPr lang="en-US" dirty="0" smtClean="0"/>
              <a:t>Mars History</a:t>
            </a:r>
          </a:p>
          <a:p>
            <a:pPr lvl="1"/>
            <a:r>
              <a:rPr lang="en-US" dirty="0" err="1" smtClean="0"/>
              <a:t>Accretionary</a:t>
            </a:r>
            <a:r>
              <a:rPr lang="en-US" dirty="0" smtClean="0"/>
              <a:t> composition: more low-boiling point elements than Earth</a:t>
            </a:r>
          </a:p>
          <a:p>
            <a:pPr lvl="1"/>
            <a:r>
              <a:rPr lang="en-US" dirty="0" smtClean="0"/>
              <a:t>Noachian period: LHB-era; 4.1-3.5 BYA</a:t>
            </a:r>
          </a:p>
          <a:p>
            <a:pPr lvl="1"/>
            <a:r>
              <a:rPr lang="en-US" dirty="0" smtClean="0"/>
              <a:t>Bombardment and cratering</a:t>
            </a:r>
          </a:p>
          <a:p>
            <a:pPr lvl="1"/>
            <a:r>
              <a:rPr lang="en-US" dirty="0" smtClean="0"/>
              <a:t>Intensive volcanism and uplift</a:t>
            </a:r>
          </a:p>
          <a:p>
            <a:pPr lvl="1"/>
            <a:r>
              <a:rPr lang="en-US" dirty="0" smtClean="0"/>
              <a:t>Hot enough interior for liquid outer core- magnetic field generated</a:t>
            </a:r>
          </a:p>
          <a:p>
            <a:pPr lvl="1"/>
            <a:r>
              <a:rPr lang="en-US" dirty="0" smtClean="0"/>
              <a:t>North and south very different – why?</a:t>
            </a:r>
          </a:p>
          <a:p>
            <a:pPr lvl="2"/>
            <a:r>
              <a:rPr lang="en-US" dirty="0" smtClean="0"/>
              <a:t>North – vast basalt lava plains, </a:t>
            </a:r>
            <a:r>
              <a:rPr lang="en-US" i="1" dirty="0" smtClean="0"/>
              <a:t>smooth</a:t>
            </a:r>
            <a:r>
              <a:rPr lang="en-US" dirty="0" smtClean="0"/>
              <a:t> (less cratered)   -&gt; younger age</a:t>
            </a:r>
          </a:p>
          <a:p>
            <a:pPr lvl="2"/>
            <a:r>
              <a:rPr lang="en-US" dirty="0" smtClean="0"/>
              <a:t>South – higher terrain, less dense composition, more heavily cratered -&gt; older!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638800"/>
            <a:ext cx="7543800" cy="914400"/>
          </a:xfrm>
        </p:spPr>
        <p:txBody>
          <a:bodyPr/>
          <a:lstStyle/>
          <a:p>
            <a:r>
              <a:rPr lang="en-US" dirty="0" smtClean="0"/>
              <a:t>What could cause this dichotomy?</a:t>
            </a:r>
            <a:endParaRPr lang="en-US" dirty="0"/>
          </a:p>
        </p:txBody>
      </p:sp>
      <p:pic>
        <p:nvPicPr>
          <p:cNvPr id="2050" name="Picture 2" descr="http://upload.wikimedia.org/wikipedia/en/1/1d/Mars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837454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840</TotalTime>
  <Words>1238</Words>
  <Application>Microsoft Office PowerPoint</Application>
  <PresentationFormat>On-screen Show (4:3)</PresentationFormat>
  <Paragraphs>175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How did the Planets in our Solar System get the way they are?</vt:lpstr>
      <vt:lpstr>Week 1 Review – Solar System Formation Processes</vt:lpstr>
      <vt:lpstr>The Planets Settle Down</vt:lpstr>
      <vt:lpstr>General Evolutionary Processes</vt:lpstr>
      <vt:lpstr>The Inner Solar System</vt:lpstr>
      <vt:lpstr>Case: Mercury</vt:lpstr>
      <vt:lpstr>Case: Venus</vt:lpstr>
      <vt:lpstr>Case: Mars</vt:lpstr>
      <vt:lpstr>What could cause this dichotomy?</vt:lpstr>
      <vt:lpstr>Case: Mars</vt:lpstr>
      <vt:lpstr>Case: Earth!</vt:lpstr>
      <vt:lpstr>The Outer Solar System</vt:lpstr>
      <vt:lpstr>Jovian Composition + Evolution</vt:lpstr>
      <vt:lpstr>Volcanic Satellites - Io</vt:lpstr>
      <vt:lpstr>Icy Satellites - Europa</vt:lpstr>
      <vt:lpstr>Icy Satellites - Titan</vt:lpstr>
      <vt:lpstr>So Where Might Life Be?</vt:lpstr>
      <vt:lpstr>So Where Might Life Be?</vt:lpstr>
      <vt:lpstr>So Where Might Life Be?</vt:lpstr>
      <vt:lpstr>What can we infer about general planetary evolution from these cases?</vt:lpstr>
      <vt:lpstr>General Planetary Evolution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 Planets in our Solar System get the way they are?</dc:title>
  <dc:creator>imaginarilee</dc:creator>
  <cp:lastModifiedBy>imaginarilee</cp:lastModifiedBy>
  <cp:revision>34</cp:revision>
  <dcterms:created xsi:type="dcterms:W3CDTF">2014-03-08T01:41:01Z</dcterms:created>
  <dcterms:modified xsi:type="dcterms:W3CDTF">2014-03-08T15:41:22Z</dcterms:modified>
</cp:coreProperties>
</file>